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68" r:id="rId3"/>
    <p:sldId id="264" r:id="rId4"/>
    <p:sldId id="265" r:id="rId5"/>
    <p:sldId id="266" r:id="rId6"/>
    <p:sldId id="270" r:id="rId7"/>
    <p:sldId id="271" r:id="rId8"/>
    <p:sldId id="272" r:id="rId9"/>
    <p:sldId id="261" r:id="rId10"/>
    <p:sldId id="262" r:id="rId11"/>
    <p:sldId id="273" r:id="rId12"/>
    <p:sldId id="263" r:id="rId13"/>
    <p:sldId id="279" r:id="rId14"/>
    <p:sldId id="276" r:id="rId15"/>
    <p:sldId id="278" r:id="rId16"/>
    <p:sldId id="274" r:id="rId17"/>
    <p:sldId id="275" r:id="rId18"/>
    <p:sldId id="259" r:id="rId19"/>
    <p:sldId id="258" r:id="rId20"/>
    <p:sldId id="257" r:id="rId21"/>
    <p:sldId id="260" r:id="rId22"/>
    <p:sldId id="277" r:id="rId2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428" y="1517904"/>
            <a:ext cx="6858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428" y="4572000"/>
            <a:ext cx="6858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0469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3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337738" y="1517904"/>
            <a:ext cx="1665548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38430" y="1517904"/>
            <a:ext cx="4921915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2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4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9"/>
            <a:ext cx="6858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8" y="4572005"/>
            <a:ext cx="6858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4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28" y="2980944"/>
            <a:ext cx="3250692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594" y="2980944"/>
            <a:ext cx="3250692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5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9" y="2944368"/>
            <a:ext cx="3250692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8428" y="3644992"/>
            <a:ext cx="3250692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2594" y="2944368"/>
            <a:ext cx="3250692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2594" y="3644992"/>
            <a:ext cx="3250692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3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7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4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2359152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214" y="1517904"/>
            <a:ext cx="3998214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428" y="3483864"/>
            <a:ext cx="2359152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2359152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11930" y="764032"/>
            <a:ext cx="4567428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428" y="3483864"/>
            <a:ext cx="2359152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7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6858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8" y="2971800"/>
            <a:ext cx="6858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4254" y="6400805"/>
            <a:ext cx="1399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9214" y="6400805"/>
            <a:ext cx="457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736" y="6400805"/>
            <a:ext cx="397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299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377" rtl="0" eaLnBrk="1" latinLnBrk="0" hangingPunct="1">
        <a:lnSpc>
          <a:spcPct val="95000"/>
        </a:lnSpc>
        <a:spcBef>
          <a:spcPct val="0"/>
        </a:spcBef>
        <a:buNone/>
        <a:defRPr sz="4200" kern="1200" spc="-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51" indent="-365751" algn="l" defTabSz="914377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51" indent="0" algn="l" defTabSz="914377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64" indent="-274313" algn="l" defTabSz="914377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64" indent="0" algn="l" defTabSz="914377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46" indent="-274313" algn="l" defTabSz="914377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://www.korona.gov.sk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7C897C6-901F-410E-B2AC-162ED94B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0" y="762000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79C44A-230B-4CA8-B73F-B9DDE6E3E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96" y="1517906"/>
            <a:ext cx="4680595" cy="2796945"/>
          </a:xfrm>
        </p:spPr>
        <p:txBody>
          <a:bodyPr anchor="ctr">
            <a:normAutofit/>
          </a:bodyPr>
          <a:lstStyle/>
          <a:p>
            <a:pPr algn="l"/>
            <a:r>
              <a:rPr lang="sk-SK" sz="4800" dirty="0">
                <a:latin typeface="Arial Black" panose="020B0A04020102020204" pitchFamily="34" charset="0"/>
              </a:rPr>
              <a:t>Očkovanie na COVID-19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43D4F7-81FB-4E51-BFCB-356C0E015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6" y="4479370"/>
            <a:ext cx="4680595" cy="121513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sk-SK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Čo je potrebné vedieť o očkovaní proti Covid-19 u ľudí s ojedinelými vrodenými metabolicko-genetickými ochoreniami?</a:t>
            </a:r>
            <a:endParaRPr lang="sk-SK" dirty="0"/>
          </a:p>
        </p:txBody>
      </p:sp>
      <p:pic>
        <p:nvPicPr>
          <p:cNvPr id="16" name="Picture 3" descr="Ruky, ktoré navzájom zápästiami a prepojili s formulárom kruhu">
            <a:extLst>
              <a:ext uri="{FF2B5EF4-FFF2-40B4-BE49-F238E27FC236}">
                <a16:creationId xmlns:a16="http://schemas.microsoft.com/office/drawing/2014/main" id="{CC877840-F053-412A-8646-F3723067A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20" r="18832" b="2"/>
          <a:stretch/>
        </p:blipFill>
        <p:spPr>
          <a:xfrm>
            <a:off x="5283200" y="762000"/>
            <a:ext cx="4622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25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0E33D0-A190-4F8A-9DB6-C531C95C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2A71CB-1EB4-4ED1-BBEC-55F20C80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3916"/>
            <a:ext cx="8636888" cy="10426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/>
            <a:r>
              <a:rPr lang="sk-SK" sz="2400" spc="-50" dirty="0">
                <a:latin typeface="Arial Black" panose="020B0A04020102020204" pitchFamily="34" charset="0"/>
              </a:rPr>
              <a:t>Aktuálne používaná vektorová vakcína v SR a vakcíny, ktoré očakávame</a:t>
            </a:r>
            <a:endParaRPr lang="en-US" sz="2400" spc="-50" dirty="0">
              <a:latin typeface="Arial Black" panose="020B0A04020102020204" pitchFamily="34" charset="0"/>
            </a:endParaRPr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6582E621-2EA0-4E17-AE1D-C9073AD1D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4787" b="5988"/>
          <a:stretch/>
        </p:blipFill>
        <p:spPr>
          <a:xfrm>
            <a:off x="3313538" y="1817823"/>
            <a:ext cx="2906288" cy="4616261"/>
          </a:xfrm>
          <a:prstGeom prst="rect">
            <a:avLst/>
          </a:prstGeom>
        </p:spPr>
      </p:pic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88DBAE00-D187-4C07-8D91-CD59B312E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7908" r="2212" b="6351"/>
          <a:stretch/>
        </p:blipFill>
        <p:spPr>
          <a:xfrm>
            <a:off x="6264001" y="1772209"/>
            <a:ext cx="2857499" cy="4616261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C649CDF-A26D-4E26-AA83-18AB9E0BD031}"/>
              </a:ext>
            </a:extLst>
          </p:cNvPr>
          <p:cNvSpPr txBox="1"/>
          <p:nvPr/>
        </p:nvSpPr>
        <p:spPr>
          <a:xfrm>
            <a:off x="6029325" y="64385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/>
              <a:t>https://lapipette.com/</a:t>
            </a:r>
            <a:endParaRPr lang="sk-SK" dirty="0"/>
          </a:p>
        </p:txBody>
      </p:sp>
      <p:pic>
        <p:nvPicPr>
          <p:cNvPr id="15" name="Obrázok 14" descr="Obrázok, na ktorom je text&#10;&#10;Automaticky generovaný popis">
            <a:extLst>
              <a:ext uri="{FF2B5EF4-FFF2-40B4-BE49-F238E27FC236}">
                <a16:creationId xmlns:a16="http://schemas.microsoft.com/office/drawing/2014/main" id="{48770F4B-EACF-4B81-89F7-47609A393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r="4" b="11853"/>
          <a:stretch/>
        </p:blipFill>
        <p:spPr>
          <a:xfrm>
            <a:off x="30861" y="1817823"/>
            <a:ext cx="3051790" cy="4551037"/>
          </a:xfrm>
          <a:prstGeom prst="rect">
            <a:avLst/>
          </a:prstGeom>
        </p:spPr>
      </p:pic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C85A9DA3-8923-4ED6-AF9D-B0D1E5D4B951}"/>
              </a:ext>
            </a:extLst>
          </p:cNvPr>
          <p:cNvCxnSpPr>
            <a:cxnSpLocks/>
          </p:cNvCxnSpPr>
          <p:nvPr/>
        </p:nvCxnSpPr>
        <p:spPr>
          <a:xfrm>
            <a:off x="3181350" y="1638859"/>
            <a:ext cx="0" cy="479522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>
            <a:extLst>
              <a:ext uri="{FF2B5EF4-FFF2-40B4-BE49-F238E27FC236}">
                <a16:creationId xmlns:a16="http://schemas.microsoft.com/office/drawing/2014/main" id="{0960C6D4-1575-4BC1-8932-54F39B6D6D97}"/>
              </a:ext>
            </a:extLst>
          </p:cNvPr>
          <p:cNvSpPr/>
          <p:nvPr/>
        </p:nvSpPr>
        <p:spPr>
          <a:xfrm>
            <a:off x="257176" y="2828925"/>
            <a:ext cx="1055939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DA5F7114-72AE-4BB3-A682-097C547692EB}"/>
              </a:ext>
            </a:extLst>
          </p:cNvPr>
          <p:cNvSpPr/>
          <p:nvPr/>
        </p:nvSpPr>
        <p:spPr>
          <a:xfrm>
            <a:off x="884472" y="5210173"/>
            <a:ext cx="1239411" cy="3714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20D6D4D0-A832-4161-94BB-DD881528D0C0}"/>
              </a:ext>
            </a:extLst>
          </p:cNvPr>
          <p:cNvSpPr/>
          <p:nvPr/>
        </p:nvSpPr>
        <p:spPr>
          <a:xfrm>
            <a:off x="6425606" y="2524125"/>
            <a:ext cx="131627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B79C6267-92B2-4825-8166-9A9D440DF9E7}"/>
              </a:ext>
            </a:extLst>
          </p:cNvPr>
          <p:cNvSpPr/>
          <p:nvPr/>
        </p:nvSpPr>
        <p:spPr>
          <a:xfrm>
            <a:off x="3519318" y="2524125"/>
            <a:ext cx="1206225" cy="3714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BB747F91-21C1-4533-83D0-6114BCEF8F88}"/>
              </a:ext>
            </a:extLst>
          </p:cNvPr>
          <p:cNvSpPr/>
          <p:nvPr/>
        </p:nvSpPr>
        <p:spPr>
          <a:xfrm>
            <a:off x="4318444" y="4919660"/>
            <a:ext cx="1055939" cy="4762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9E6A790B-4229-49BC-BCFD-24BB4E38D161}"/>
              </a:ext>
            </a:extLst>
          </p:cNvPr>
          <p:cNvSpPr/>
          <p:nvPr/>
        </p:nvSpPr>
        <p:spPr>
          <a:xfrm>
            <a:off x="7010401" y="4929184"/>
            <a:ext cx="1200149" cy="457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BF347D86-B05B-47CE-9EAD-A8BB6B31C322}"/>
              </a:ext>
            </a:extLst>
          </p:cNvPr>
          <p:cNvSpPr/>
          <p:nvPr/>
        </p:nvSpPr>
        <p:spPr>
          <a:xfrm>
            <a:off x="957349" y="5593528"/>
            <a:ext cx="1690601" cy="3393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F2DC54AD-2BCA-44D7-B0E0-46AD8C71176F}"/>
              </a:ext>
            </a:extLst>
          </p:cNvPr>
          <p:cNvSpPr/>
          <p:nvPr/>
        </p:nvSpPr>
        <p:spPr>
          <a:xfrm>
            <a:off x="4115468" y="5317303"/>
            <a:ext cx="1055939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7905988-0602-45C0-B3D9-BE20731CF7D3}"/>
              </a:ext>
            </a:extLst>
          </p:cNvPr>
          <p:cNvSpPr/>
          <p:nvPr/>
        </p:nvSpPr>
        <p:spPr>
          <a:xfrm>
            <a:off x="6984952" y="5365651"/>
            <a:ext cx="2257747" cy="3263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1" name="Rovná spojnica 30">
            <a:extLst>
              <a:ext uri="{FF2B5EF4-FFF2-40B4-BE49-F238E27FC236}">
                <a16:creationId xmlns:a16="http://schemas.microsoft.com/office/drawing/2014/main" id="{505A4032-B4D0-4006-91AF-AAD64A098890}"/>
              </a:ext>
            </a:extLst>
          </p:cNvPr>
          <p:cNvCxnSpPr>
            <a:cxnSpLocks/>
          </p:cNvCxnSpPr>
          <p:nvPr/>
        </p:nvCxnSpPr>
        <p:spPr>
          <a:xfrm flipH="1">
            <a:off x="6219826" y="1762684"/>
            <a:ext cx="9524" cy="4606176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56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72500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2A71CB-1EB4-4ED1-BBEC-55F20C80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180" y="2175470"/>
            <a:ext cx="3661929" cy="1344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3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Nežiadúce</a:t>
            </a:r>
            <a:r>
              <a:rPr lang="en-US" sz="23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3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účinky</a:t>
            </a:r>
            <a:r>
              <a:rPr lang="en-US" sz="23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3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vektorovej</a:t>
            </a:r>
            <a:r>
              <a:rPr lang="en-US" sz="23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/</a:t>
            </a:r>
            <a:r>
              <a:rPr lang="en-US" sz="23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oxfordskej</a:t>
            </a:r>
            <a:r>
              <a:rPr lang="en-US" sz="23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3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vakcíny</a:t>
            </a:r>
            <a:r>
              <a:rPr lang="en-US" sz="23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8" name="Obrázok 17" descr="Obrázok, na ktorom je spodky&#10;&#10;Automaticky generovaný popis">
            <a:extLst>
              <a:ext uri="{FF2B5EF4-FFF2-40B4-BE49-F238E27FC236}">
                <a16:creationId xmlns:a16="http://schemas.microsoft.com/office/drawing/2014/main" id="{98265339-08FD-4463-8479-0121ED1F9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r="13158"/>
          <a:stretch/>
        </p:blipFill>
        <p:spPr>
          <a:xfrm>
            <a:off x="53337" y="232528"/>
            <a:ext cx="2488517" cy="1912462"/>
          </a:xfrm>
          <a:prstGeom prst="rect">
            <a:avLst/>
          </a:prstGeom>
        </p:spPr>
      </p:pic>
      <p:pic>
        <p:nvPicPr>
          <p:cNvPr id="17" name="Obrázok 16" descr="Obrázok, na ktorom je ClipArt&#10;&#10;Automaticky generovaný popis">
            <a:extLst>
              <a:ext uri="{FF2B5EF4-FFF2-40B4-BE49-F238E27FC236}">
                <a16:creationId xmlns:a16="http://schemas.microsoft.com/office/drawing/2014/main" id="{C6ADAFB7-B547-4FE4-A715-0B43A65A3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6444"/>
          <a:stretch/>
        </p:blipFill>
        <p:spPr>
          <a:xfrm>
            <a:off x="154191" y="2175470"/>
            <a:ext cx="2261945" cy="2507060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94AFB18E-0DAC-47D5-BB5E-278F44D0F6ED}"/>
              </a:ext>
            </a:extLst>
          </p:cNvPr>
          <p:cNvSpPr txBox="1"/>
          <p:nvPr/>
        </p:nvSpPr>
        <p:spPr>
          <a:xfrm>
            <a:off x="2644736" y="934239"/>
            <a:ext cx="1927264" cy="12772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dirty="0" err="1"/>
              <a:t>Bolesť</a:t>
            </a:r>
            <a:endParaRPr lang="en-US" dirty="0"/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dirty="0" err="1"/>
              <a:t>Začervenanie</a:t>
            </a:r>
            <a:r>
              <a:rPr lang="en-US" dirty="0"/>
              <a:t>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dirty="0" err="1"/>
              <a:t>Opuch</a:t>
            </a:r>
            <a:endParaRPr lang="en-US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3147C0DA-6ABB-48F6-8AA5-368092391537}"/>
              </a:ext>
            </a:extLst>
          </p:cNvPr>
          <p:cNvSpPr txBox="1"/>
          <p:nvPr/>
        </p:nvSpPr>
        <p:spPr>
          <a:xfrm>
            <a:off x="2570327" y="2297004"/>
            <a:ext cx="2024253" cy="2492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/>
              <a:t>Únava</a:t>
            </a:r>
          </a:p>
          <a:p>
            <a:pPr>
              <a:spcAft>
                <a:spcPts val="600"/>
              </a:spcAft>
            </a:pPr>
            <a:r>
              <a:rPr lang="sk-SK"/>
              <a:t>Bolesť hlavy</a:t>
            </a:r>
          </a:p>
          <a:p>
            <a:pPr>
              <a:spcAft>
                <a:spcPts val="600"/>
              </a:spcAft>
            </a:pPr>
            <a:r>
              <a:rPr lang="sk-SK"/>
              <a:t>Bolesti svalov</a:t>
            </a:r>
          </a:p>
          <a:p>
            <a:pPr>
              <a:spcAft>
                <a:spcPts val="600"/>
              </a:spcAft>
            </a:pPr>
            <a:r>
              <a:rPr lang="sk-SK"/>
              <a:t>Bolesti kĺbov</a:t>
            </a:r>
          </a:p>
          <a:p>
            <a:pPr>
              <a:spcAft>
                <a:spcPts val="600"/>
              </a:spcAft>
            </a:pPr>
            <a:r>
              <a:rPr lang="sk-SK"/>
              <a:t>Teplota</a:t>
            </a:r>
          </a:p>
          <a:p>
            <a:pPr>
              <a:spcAft>
                <a:spcPts val="600"/>
              </a:spcAft>
            </a:pPr>
            <a:r>
              <a:rPr lang="sk-SK"/>
              <a:t>Triaška</a:t>
            </a:r>
          </a:p>
          <a:p>
            <a:pPr>
              <a:spcAft>
                <a:spcPts val="600"/>
              </a:spcAft>
            </a:pPr>
            <a:r>
              <a:rPr lang="sk-SK"/>
              <a:t>Nauzea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32E7EDD8-7DCA-434B-A24E-3EF95E3103F5}"/>
              </a:ext>
            </a:extLst>
          </p:cNvPr>
          <p:cNvSpPr txBox="1"/>
          <p:nvPr/>
        </p:nvSpPr>
        <p:spPr>
          <a:xfrm>
            <a:off x="278224" y="4897458"/>
            <a:ext cx="812282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porovnaní s prvou dávkou boli nežiaduce reakcie hlásené po druhej dávke miernejšie a hlásili sa menej často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Reaktogenita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starších dospelých osôb (vo veku ≥ 65 rokov) bola vo všeobecnosti miernejšia a hlásila sa menej často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543930D8-CC60-48C3-911D-95984F3228BC}"/>
              </a:ext>
            </a:extLst>
          </p:cNvPr>
          <p:cNvSpPr txBox="1"/>
          <p:nvPr/>
        </p:nvSpPr>
        <p:spPr>
          <a:xfrm>
            <a:off x="590550" y="6465061"/>
            <a:ext cx="53435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https://www.adc.sk/databazy/produkty/spc/covid-19-vakcina-astrazeneca-677973.html</a:t>
            </a:r>
          </a:p>
        </p:txBody>
      </p:sp>
    </p:spTree>
    <p:extLst>
      <p:ext uri="{BB962C8B-B14F-4D97-AF65-F5344CB8AC3E}">
        <p14:creationId xmlns:p14="http://schemas.microsoft.com/office/powerpoint/2010/main" val="341505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72500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4755F7-C37E-4C90-B0F4-EF10D60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959" y="1117600"/>
            <a:ext cx="3886200" cy="1344613"/>
          </a:xfrm>
        </p:spPr>
        <p:txBody>
          <a:bodyPr>
            <a:normAutofit fontScale="90000"/>
          </a:bodyPr>
          <a:lstStyle/>
          <a:p>
            <a:r>
              <a:rPr lang="sk-SK" dirty="0"/>
              <a:t>Porovnanie Pfizer </a:t>
            </a:r>
            <a:r>
              <a:rPr lang="sk-SK" dirty="0" err="1"/>
              <a:t>vs</a:t>
            </a:r>
            <a:r>
              <a:rPr lang="sk-SK" dirty="0"/>
              <a:t> AstraZeneca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1DCEC39-7603-4B89-B767-806C88113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6" y="758953"/>
            <a:ext cx="3374927" cy="533585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987CEC-5542-4D8D-9CC2-49B76CE2B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8" y="2970213"/>
            <a:ext cx="3424238" cy="3125787"/>
          </a:xfrm>
        </p:spPr>
        <p:txBody>
          <a:bodyPr>
            <a:normAutofit/>
          </a:bodyPr>
          <a:lstStyle/>
          <a:p>
            <a:r>
              <a:rPr lang="sk-SK" dirty="0"/>
              <a:t>Čas a percentá na koľko je človek chránený pred hospitalizáciou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6477DC20-5FB4-4901-9B9B-1BA166647921}"/>
              </a:ext>
            </a:extLst>
          </p:cNvPr>
          <p:cNvSpPr txBox="1"/>
          <p:nvPr/>
        </p:nvSpPr>
        <p:spPr>
          <a:xfrm>
            <a:off x="790575" y="622260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</a:t>
            </a:r>
            <a:r>
              <a:rPr lang="sk-SK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</a:t>
            </a:r>
          </a:p>
        </p:txBody>
      </p:sp>
    </p:spTree>
    <p:extLst>
      <p:ext uri="{BB962C8B-B14F-4D97-AF65-F5344CB8AC3E}">
        <p14:creationId xmlns:p14="http://schemas.microsoft.com/office/powerpoint/2010/main" val="3365777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72500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1633B8-BE0F-49BA-A0CD-697CC0EC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558" y="1056696"/>
            <a:ext cx="3424237" cy="134461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914400"/>
            <a:r>
              <a:rPr lang="sk-SK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Koľko času sme</a:t>
            </a:r>
            <a:r>
              <a:rPr lang="en-US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potrebovali</a:t>
            </a:r>
            <a:r>
              <a:rPr lang="en-US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F811FC3-2EDA-4472-A89A-15A3CDFD0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45" t="40096" r="20292" b="53419"/>
          <a:stretch/>
        </p:blipFill>
        <p:spPr>
          <a:xfrm>
            <a:off x="0" y="969439"/>
            <a:ext cx="4783796" cy="612664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C6B57DF-171D-47BA-90B6-44CFF0284C64}"/>
              </a:ext>
            </a:extLst>
          </p:cNvPr>
          <p:cNvSpPr txBox="1"/>
          <p:nvPr/>
        </p:nvSpPr>
        <p:spPr>
          <a:xfrm>
            <a:off x="881061" y="2820860"/>
            <a:ext cx="4783795" cy="3125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29.4.2020</a:t>
            </a:r>
            <a:r>
              <a:rPr lang="en-US" dirty="0">
                <a:latin typeface="Arial Black" panose="020B0A04020102020204" pitchFamily="34" charset="0"/>
              </a:rPr>
              <a:t> 1. </a:t>
            </a:r>
            <a:r>
              <a:rPr lang="en-US" dirty="0" err="1">
                <a:latin typeface="Arial Black" panose="020B0A04020102020204" pitchFamily="34" charset="0"/>
              </a:rPr>
              <a:t>návšteva</a:t>
            </a:r>
            <a:r>
              <a:rPr lang="en-US" dirty="0">
                <a:latin typeface="Arial Black" panose="020B0A04020102020204" pitchFamily="34" charset="0"/>
              </a:rPr>
              <a:t> 1. </a:t>
            </a:r>
            <a:r>
              <a:rPr lang="en-US" dirty="0" err="1">
                <a:latin typeface="Arial Black" panose="020B0A04020102020204" pitchFamily="34" charset="0"/>
              </a:rPr>
              <a:t>zaradeného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pacienta</a:t>
            </a:r>
            <a:r>
              <a:rPr lang="en-US" dirty="0">
                <a:latin typeface="Arial Black" panose="020B0A04020102020204" pitchFamily="34" charset="0"/>
              </a:rPr>
              <a:t> a </a:t>
            </a:r>
            <a:r>
              <a:rPr lang="en-US" dirty="0" err="1">
                <a:latin typeface="Arial Black" panose="020B0A04020102020204" pitchFamily="34" charset="0"/>
              </a:rPr>
              <a:t>podanie</a:t>
            </a:r>
            <a:r>
              <a:rPr lang="en-US" dirty="0">
                <a:latin typeface="Arial Black" panose="020B0A04020102020204" pitchFamily="34" charset="0"/>
              </a:rPr>
              <a:t> 1. </a:t>
            </a:r>
            <a:r>
              <a:rPr lang="en-US" dirty="0" err="1">
                <a:latin typeface="Arial Black" panose="020B0A04020102020204" pitchFamily="34" charset="0"/>
              </a:rPr>
              <a:t>dávky</a:t>
            </a:r>
            <a:endParaRPr lang="sk-SK" dirty="0">
              <a:latin typeface="Arial Black" panose="020B0A04020102020204" pitchFamily="34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21.12.2020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schválenie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vakcíny</a:t>
            </a:r>
            <a:r>
              <a:rPr lang="en-US" dirty="0">
                <a:latin typeface="Arial Black" panose="020B0A04020102020204" pitchFamily="34" charset="0"/>
              </a:rPr>
              <a:t> EMA</a:t>
            </a:r>
            <a:endParaRPr lang="sk-SK" dirty="0">
              <a:latin typeface="Arial Black" panose="020B0A04020102020204" pitchFamily="34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sk-SK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.12.2020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začiatok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očkovania</a:t>
            </a:r>
            <a:r>
              <a:rPr lang="en-US" dirty="0">
                <a:latin typeface="Arial Black" panose="020B0A04020102020204" pitchFamily="34" charset="0"/>
              </a:rPr>
              <a:t> v SR</a:t>
            </a:r>
            <a:endParaRPr lang="sk-SK" dirty="0">
              <a:latin typeface="Arial Black" panose="020B0A04020102020204" pitchFamily="34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endParaRPr lang="sk-SK" dirty="0">
              <a:latin typeface="Arial Black" panose="020B0A04020102020204" pitchFamily="34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sk-SK" dirty="0">
                <a:solidFill>
                  <a:srgbClr val="FF0000"/>
                </a:solidFill>
                <a:latin typeface="Arial Black" panose="020B0A04020102020204" pitchFamily="34" charset="0"/>
              </a:rPr>
              <a:t>23.3.2021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6D0B7D04-7A06-493B-87CE-5EFCD17C45CF}"/>
              </a:ext>
            </a:extLst>
          </p:cNvPr>
          <p:cNvSpPr/>
          <p:nvPr/>
        </p:nvSpPr>
        <p:spPr>
          <a:xfrm>
            <a:off x="571500" y="2169320"/>
            <a:ext cx="381000" cy="37192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 descr="Obrázok, na ktorom je text, hodiny&#10;&#10;Automaticky generovaný popis">
            <a:extLst>
              <a:ext uri="{FF2B5EF4-FFF2-40B4-BE49-F238E27FC236}">
                <a16:creationId xmlns:a16="http://schemas.microsoft.com/office/drawing/2014/main" id="{8CCEFF6A-C92B-4BE4-97F5-658C0F29A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"/>
          <a:stretch/>
        </p:blipFill>
        <p:spPr>
          <a:xfrm>
            <a:off x="6068548" y="2959177"/>
            <a:ext cx="2057400" cy="209324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91688C5E-F7C9-49FA-805E-16A5F7779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08" t="20516" r="29792" b="43334"/>
          <a:stretch/>
        </p:blipFill>
        <p:spPr>
          <a:xfrm>
            <a:off x="2209102" y="5052424"/>
            <a:ext cx="3657600" cy="18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6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5CDAFE1-059B-49EF-8E73-47DED29BD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72500" cy="6105523"/>
          </a:xfrm>
          <a:custGeom>
            <a:avLst/>
            <a:gdLst>
              <a:gd name="connsiteX0" fmla="*/ 0 w 11430000"/>
              <a:gd name="connsiteY0" fmla="*/ 0 h 6105523"/>
              <a:gd name="connsiteX1" fmla="*/ 7267575 w 11430000"/>
              <a:gd name="connsiteY1" fmla="*/ 0 h 6105523"/>
              <a:gd name="connsiteX2" fmla="*/ 7267575 w 11430000"/>
              <a:gd name="connsiteY2" fmla="*/ 762000 h 6105523"/>
              <a:gd name="connsiteX3" fmla="*/ 11430000 w 11430000"/>
              <a:gd name="connsiteY3" fmla="*/ 762000 h 6105523"/>
              <a:gd name="connsiteX4" fmla="*/ 11430000 w 11430000"/>
              <a:gd name="connsiteY4" fmla="*/ 6105523 h 6105523"/>
              <a:gd name="connsiteX5" fmla="*/ 7267575 w 11430000"/>
              <a:gd name="connsiteY5" fmla="*/ 6105523 h 6105523"/>
              <a:gd name="connsiteX6" fmla="*/ 5334000 w 11430000"/>
              <a:gd name="connsiteY6" fmla="*/ 6105523 h 6105523"/>
              <a:gd name="connsiteX7" fmla="*/ 0 w 11430000"/>
              <a:gd name="connsiteY7" fmla="*/ 6105523 h 610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0" h="6105523">
                <a:moveTo>
                  <a:pt x="0" y="0"/>
                </a:moveTo>
                <a:lnTo>
                  <a:pt x="7267575" y="0"/>
                </a:lnTo>
                <a:lnTo>
                  <a:pt x="7267575" y="762000"/>
                </a:lnTo>
                <a:lnTo>
                  <a:pt x="11430000" y="762000"/>
                </a:lnTo>
                <a:lnTo>
                  <a:pt x="11430000" y="6105523"/>
                </a:lnTo>
                <a:lnTo>
                  <a:pt x="7267575" y="6105523"/>
                </a:lnTo>
                <a:lnTo>
                  <a:pt x="5334000" y="6105523"/>
                </a:lnTo>
                <a:lnTo>
                  <a:pt x="0" y="6105523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C39CB3-F005-47EC-AC19-2562471D2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" y="819818"/>
            <a:ext cx="8915400" cy="1345115"/>
          </a:xfrm>
        </p:spPr>
        <p:txBody>
          <a:bodyPr>
            <a:normAutofit/>
          </a:bodyPr>
          <a:lstStyle/>
          <a:p>
            <a:r>
              <a:rPr lang="sk-SK" dirty="0"/>
              <a:t>Zriedkavé ochorenia a vakcinácia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BC1C2F9-6846-4A1E-9309-3C6F939F8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572644"/>
            <a:ext cx="3924300" cy="3125777"/>
          </a:xfrm>
        </p:spPr>
        <p:txBody>
          <a:bodyPr>
            <a:normAutofit fontScale="92500" lnSpcReduction="20000"/>
          </a:bodyPr>
          <a:lstStyle/>
          <a:p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Kontraindikácia na vakcináciu:</a:t>
            </a:r>
          </a:p>
          <a:p>
            <a:pPr marL="0" indent="0">
              <a:buNone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Precitlivenosť na liečivo alebo na                     ktorúkoľvek z pomocných látok</a:t>
            </a:r>
          </a:p>
          <a:p>
            <a:pPr marL="0" indent="0">
              <a:buNone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Pacient so stabilizovaným chronickým ochorením môže byť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vakcínovaný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FDD3B91-BCDF-4EED-AE18-0F301871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71" t="22778" r="11771" b="5186"/>
          <a:stretch/>
        </p:blipFill>
        <p:spPr>
          <a:xfrm>
            <a:off x="4062602" y="1492375"/>
            <a:ext cx="4933950" cy="37052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5F932FF-78FD-459F-B51C-BA051C328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88" r="79167" b="72037"/>
          <a:stretch/>
        </p:blipFill>
        <p:spPr>
          <a:xfrm>
            <a:off x="0" y="6099047"/>
            <a:ext cx="1905000" cy="70335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0BEC980F-4CFC-40A9-B486-BAA9A24B4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31" t="22946" r="15652" b="13910"/>
          <a:stretch/>
        </p:blipFill>
        <p:spPr>
          <a:xfrm>
            <a:off x="4169190" y="2390480"/>
            <a:ext cx="4609336" cy="3430989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C04039AE-1858-4A56-AFCC-6BE8E36B12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4" t="20556" r="58403" b="65555"/>
          <a:stretch/>
        </p:blipFill>
        <p:spPr>
          <a:xfrm>
            <a:off x="2410207" y="6003262"/>
            <a:ext cx="3517966" cy="714375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AB39658F-2005-40A9-A2A2-33AF54EF85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4" t="20370" r="30209" b="56482"/>
          <a:stretch/>
        </p:blipFill>
        <p:spPr>
          <a:xfrm>
            <a:off x="6162675" y="5821469"/>
            <a:ext cx="2615851" cy="9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EDC033-8DAA-4024-87F5-57430053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584A691-C497-4066-927B-4656019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9A6F3B-F0D9-4CB0-B8A1-B84B57852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text, snímka obrazovky, osoba, obrazovka&#10;&#10;Automaticky generovaný popis">
            <a:extLst>
              <a:ext uri="{FF2B5EF4-FFF2-40B4-BE49-F238E27FC236}">
                <a16:creationId xmlns:a16="http://schemas.microsoft.com/office/drawing/2014/main" id="{E1FC3D6F-EE09-4A0D-BE6E-BE1D8DCB0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" t="5001" r="5833" b="5925"/>
          <a:stretch/>
        </p:blipFill>
        <p:spPr>
          <a:xfrm>
            <a:off x="571498" y="1645382"/>
            <a:ext cx="7560866" cy="4199476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EB059AE6-A77E-4A7E-85A0-7F935AECD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" y="819818"/>
            <a:ext cx="8915400" cy="1345115"/>
          </a:xfrm>
        </p:spPr>
        <p:txBody>
          <a:bodyPr>
            <a:normAutofit/>
          </a:bodyPr>
          <a:lstStyle/>
          <a:p>
            <a:r>
              <a:rPr lang="sk-SK" dirty="0"/>
              <a:t>Zriedkavé ochorenia a vakcinácia</a:t>
            </a:r>
          </a:p>
        </p:txBody>
      </p:sp>
    </p:spTree>
    <p:extLst>
      <p:ext uri="{BB962C8B-B14F-4D97-AF65-F5344CB8AC3E}">
        <p14:creationId xmlns:p14="http://schemas.microsoft.com/office/powerpoint/2010/main" val="1664100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1">
            <a:extLst>
              <a:ext uri="{FF2B5EF4-FFF2-40B4-BE49-F238E27FC236}">
                <a16:creationId xmlns:a16="http://schemas.microsoft.com/office/drawing/2014/main" id="{1B802838-6B52-455D-B6A3-177553823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965"/>
            <a:ext cx="8572498" cy="6330327"/>
          </a:xfrm>
          <a:custGeom>
            <a:avLst/>
            <a:gdLst>
              <a:gd name="connsiteX0" fmla="*/ 0 w 11429998"/>
              <a:gd name="connsiteY0" fmla="*/ 0 h 6330327"/>
              <a:gd name="connsiteX1" fmla="*/ 4070272 w 11429998"/>
              <a:gd name="connsiteY1" fmla="*/ 0 h 6330327"/>
              <a:gd name="connsiteX2" fmla="*/ 4070272 w 11429998"/>
              <a:gd name="connsiteY2" fmla="*/ 779918 h 6330327"/>
              <a:gd name="connsiteX3" fmla="*/ 11429998 w 11429998"/>
              <a:gd name="connsiteY3" fmla="*/ 779918 h 6330327"/>
              <a:gd name="connsiteX4" fmla="*/ 11429998 w 11429998"/>
              <a:gd name="connsiteY4" fmla="*/ 6330327 h 6330327"/>
              <a:gd name="connsiteX5" fmla="*/ 0 w 11429998"/>
              <a:gd name="connsiteY5" fmla="*/ 6330327 h 6330327"/>
              <a:gd name="connsiteX6" fmla="*/ 0 w 11429998"/>
              <a:gd name="connsiteY6" fmla="*/ 4881400 h 6330327"/>
              <a:gd name="connsiteX7" fmla="*/ 0 w 11429998"/>
              <a:gd name="connsiteY7" fmla="*/ 779918 h 6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29998" h="6330327">
                <a:moveTo>
                  <a:pt x="0" y="0"/>
                </a:moveTo>
                <a:lnTo>
                  <a:pt x="4070272" y="0"/>
                </a:lnTo>
                <a:lnTo>
                  <a:pt x="4070272" y="779918"/>
                </a:lnTo>
                <a:lnTo>
                  <a:pt x="11429998" y="779918"/>
                </a:lnTo>
                <a:lnTo>
                  <a:pt x="11429998" y="6330327"/>
                </a:lnTo>
                <a:lnTo>
                  <a:pt x="0" y="6330327"/>
                </a:lnTo>
                <a:lnTo>
                  <a:pt x="0" y="4881400"/>
                </a:lnTo>
                <a:lnTo>
                  <a:pt x="0" y="7799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CE34AB-022F-4046-959F-85722C59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986" y="1014592"/>
            <a:ext cx="4382263" cy="22654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spc="-50" dirty="0" err="1">
                <a:latin typeface="Arial Black" panose="020B0A04020102020204" pitchFamily="34" charset="0"/>
              </a:rPr>
              <a:t>Zriedkavé</a:t>
            </a:r>
            <a:r>
              <a:rPr lang="en-US" sz="4400" spc="-50" dirty="0">
                <a:latin typeface="Arial Black" panose="020B0A04020102020204" pitchFamily="34" charset="0"/>
              </a:rPr>
              <a:t> </a:t>
            </a:r>
            <a:r>
              <a:rPr lang="en-US" sz="4400" spc="-50" dirty="0" err="1">
                <a:latin typeface="Arial Black" panose="020B0A04020102020204" pitchFamily="34" charset="0"/>
              </a:rPr>
              <a:t>ochorenia</a:t>
            </a:r>
            <a:r>
              <a:rPr lang="en-US" sz="4400" spc="-50" dirty="0">
                <a:latin typeface="Arial Black" panose="020B0A04020102020204" pitchFamily="34" charset="0"/>
              </a:rPr>
              <a:t> a </a:t>
            </a:r>
            <a:r>
              <a:rPr lang="en-US" sz="4400" spc="-50" dirty="0" err="1">
                <a:latin typeface="Arial Black" panose="020B0A04020102020204" pitchFamily="34" charset="0"/>
              </a:rPr>
              <a:t>vakcinácia</a:t>
            </a:r>
            <a:endParaRPr lang="en-US" sz="4400" spc="-50" dirty="0">
              <a:latin typeface="Arial Black" panose="020B0A040201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65E6C26-45E1-4CB6-B8B3-59ECF34C2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24815" r="11250" b="45370"/>
          <a:stretch/>
        </p:blipFill>
        <p:spPr>
          <a:xfrm>
            <a:off x="156390" y="2113348"/>
            <a:ext cx="3901991" cy="122850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E280636-6822-419D-8904-E2995080C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0" y="718647"/>
            <a:ext cx="3559517" cy="122850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872671F-9A5B-44AC-B107-900BA39E6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15555" r="40313" b="16667"/>
          <a:stretch/>
        </p:blipFill>
        <p:spPr>
          <a:xfrm>
            <a:off x="228085" y="3550202"/>
            <a:ext cx="3028846" cy="2049103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38F5B96-6808-49E3-810A-65621F1300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9" t="4630" r="6250" b="23148"/>
          <a:stretch/>
        </p:blipFill>
        <p:spPr>
          <a:xfrm>
            <a:off x="3828433" y="4077024"/>
            <a:ext cx="5087482" cy="23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72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F42C9E2-EC64-4E8E-8925-180200C4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1073149"/>
            <a:ext cx="4238626" cy="1344613"/>
          </a:xfrm>
        </p:spPr>
        <p:txBody>
          <a:bodyPr>
            <a:normAutofit fontScale="90000"/>
          </a:bodyPr>
          <a:lstStyle/>
          <a:p>
            <a:r>
              <a:rPr lang="sk-SK" dirty="0"/>
              <a:t>Zriedkavé ochorenia a vakcinácia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2F13182-4232-42F4-8A63-447F24901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" t="19444" r="26563" b="25648"/>
          <a:stretch/>
        </p:blipFill>
        <p:spPr>
          <a:xfrm>
            <a:off x="5005524" y="3154363"/>
            <a:ext cx="3605075" cy="158591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54588125-FD75-4524-A5E1-E33125EAE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24074" r="8125" b="19260"/>
          <a:stretch/>
        </p:blipFill>
        <p:spPr>
          <a:xfrm>
            <a:off x="0" y="184150"/>
            <a:ext cx="5005524" cy="257860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3E4472A-ABEC-4B1D-8FB6-B1482D470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87" t="22037" r="9062" b="6111"/>
          <a:stretch/>
        </p:blipFill>
        <p:spPr>
          <a:xfrm>
            <a:off x="-9525" y="2733675"/>
            <a:ext cx="5005524" cy="3302964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D8B364AA-FCB8-43C5-910D-22FC75B0D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16" t="72408" r="8230" b="7222"/>
          <a:stretch/>
        </p:blipFill>
        <p:spPr>
          <a:xfrm>
            <a:off x="0" y="5923182"/>
            <a:ext cx="5005525" cy="934818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A16E51FA-CF6B-46C6-B8DA-3B8DD986FABD}"/>
              </a:ext>
            </a:extLst>
          </p:cNvPr>
          <p:cNvSpPr txBox="1"/>
          <p:nvPr/>
        </p:nvSpPr>
        <p:spPr>
          <a:xfrm>
            <a:off x="5338763" y="6419850"/>
            <a:ext cx="3109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https://metab.ern-net.eu/covid-19/</a:t>
            </a:r>
          </a:p>
        </p:txBody>
      </p:sp>
    </p:spTree>
    <p:extLst>
      <p:ext uri="{BB962C8B-B14F-4D97-AF65-F5344CB8AC3E}">
        <p14:creationId xmlns:p14="http://schemas.microsoft.com/office/powerpoint/2010/main" val="3402360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CD0CF1E-4915-4854-AE1A-BE8E8ABDE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C378B036-879B-4F45-A653-56FC275A7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9144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5FA54D-1C6D-4D6B-A4BD-C5EDA940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517903"/>
            <a:ext cx="8001000" cy="1345115"/>
          </a:xfrm>
        </p:spPr>
        <p:txBody>
          <a:bodyPr>
            <a:normAutofit/>
          </a:bodyPr>
          <a:lstStyle/>
          <a:p>
            <a:r>
              <a:rPr lang="sk-SK" dirty="0">
                <a:latin typeface="Arial Black" panose="020B0A04020102020204" pitchFamily="34" charset="0"/>
              </a:rPr>
              <a:t>Ako sa prihlásiť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5F1BC1-1CFB-46C5-A6AB-E8BD20584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970222"/>
            <a:ext cx="8001000" cy="3125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>
                <a:hlinkClick r:id="rId2"/>
              </a:rPr>
              <a:t>www.korona.gov.sk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 descr="Obrázok, na ktorom je námestie&#10;&#10;Automaticky generovaný popis">
            <a:extLst>
              <a:ext uri="{FF2B5EF4-FFF2-40B4-BE49-F238E27FC236}">
                <a16:creationId xmlns:a16="http://schemas.microsoft.com/office/drawing/2014/main" id="{57D2907B-A003-429B-84A6-B74DC5AC5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2" y="2333624"/>
            <a:ext cx="2709863" cy="28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96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8F5331F3-5E5B-4942-8443-338F1FFD8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119118"/>
            <a:ext cx="8058148" cy="3662794"/>
          </a:xfrm>
          <a:prstGeom prst="rect">
            <a:avLst/>
          </a:prstGeom>
        </p:spPr>
      </p:pic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BAC4DD99-D3DA-4AD3-9B47-02EA16436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5" r="1313"/>
          <a:stretch/>
        </p:blipFill>
        <p:spPr>
          <a:xfrm>
            <a:off x="476251" y="3781912"/>
            <a:ext cx="8058148" cy="2617744"/>
          </a:xfrm>
        </p:spPr>
      </p:pic>
    </p:spTree>
    <p:extLst>
      <p:ext uri="{BB962C8B-B14F-4D97-AF65-F5344CB8AC3E}">
        <p14:creationId xmlns:p14="http://schemas.microsoft.com/office/powerpoint/2010/main" val="238789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72500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ok 4" descr="Obrázok, na ktorom je muž, osoba, nosenie, oblek&#10;&#10;Automaticky generovaný popis">
            <a:extLst>
              <a:ext uri="{FF2B5EF4-FFF2-40B4-BE49-F238E27FC236}">
                <a16:creationId xmlns:a16="http://schemas.microsoft.com/office/drawing/2014/main" id="{278EE689-70A7-4E7D-A881-0AA498F10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r="9190" b="3"/>
          <a:stretch/>
        </p:blipFill>
        <p:spPr>
          <a:xfrm>
            <a:off x="20" y="758953"/>
            <a:ext cx="4000479" cy="5335854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01DCCC-F84B-4F9D-9665-8A5E9F3D1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8" y="2238375"/>
            <a:ext cx="3848102" cy="3857625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buBlip>
                <a:blip r:embed="rId3"/>
              </a:buBlip>
            </a:pPr>
            <a:r>
              <a:rPr lang="sk-SK" sz="2200" b="0" i="0" dirty="0">
                <a:effectLst/>
                <a:latin typeface="Verdana" panose="020B0604030504040204" pitchFamily="34" charset="0"/>
              </a:rPr>
              <a:t>1864 objasnil podstatu očkovania</a:t>
            </a:r>
          </a:p>
          <a:p>
            <a:pPr>
              <a:lnSpc>
                <a:spcPct val="95000"/>
              </a:lnSpc>
              <a:buBlip>
                <a:blip r:embed="rId3"/>
              </a:buBlip>
            </a:pPr>
            <a:r>
              <a:rPr lang="sk-SK" sz="2200" dirty="0">
                <a:latin typeface="Verdana" panose="020B0604030504040204" pitchFamily="34" charset="0"/>
              </a:rPr>
              <a:t>d</a:t>
            </a:r>
            <a:r>
              <a:rPr lang="sk-SK" sz="2200" b="0" i="0" dirty="0">
                <a:effectLst/>
                <a:latin typeface="Verdana" panose="020B0604030504040204" pitchFamily="34" charset="0"/>
              </a:rPr>
              <a:t>okázal, že ochrana proti infekčným chorobám môže byť zabezpečená práve očkovaním</a:t>
            </a:r>
            <a:endParaRPr lang="sk-SK" sz="2200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5D17F2F-A3D4-49DF-B51C-89871A9A68D6}"/>
              </a:ext>
            </a:extLst>
          </p:cNvPr>
          <p:cNvSpPr txBox="1"/>
          <p:nvPr/>
        </p:nvSpPr>
        <p:spPr>
          <a:xfrm>
            <a:off x="1200150" y="6157121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Louis </a:t>
            </a:r>
            <a:r>
              <a:rPr lang="sk-SK" dirty="0" err="1"/>
              <a:t>Pasteur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BE90F0D5-9390-45B1-9301-B62F5EB76A2B}"/>
              </a:ext>
            </a:extLst>
          </p:cNvPr>
          <p:cNvSpPr txBox="1"/>
          <p:nvPr/>
        </p:nvSpPr>
        <p:spPr>
          <a:xfrm>
            <a:off x="5510403" y="6391276"/>
            <a:ext cx="279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EPIS-Epidemiologický informačný systém</a:t>
            </a:r>
          </a:p>
        </p:txBody>
      </p:sp>
    </p:spTree>
    <p:extLst>
      <p:ext uri="{BB962C8B-B14F-4D97-AF65-F5344CB8AC3E}">
        <p14:creationId xmlns:p14="http://schemas.microsoft.com/office/powerpoint/2010/main" val="2401693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4C132EA3-BD03-428B-86AD-936A63559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/>
          <a:stretch/>
        </p:blipFill>
        <p:spPr>
          <a:xfrm>
            <a:off x="578989" y="771525"/>
            <a:ext cx="7986022" cy="4610100"/>
          </a:xfrm>
        </p:spPr>
      </p:pic>
    </p:spTree>
    <p:extLst>
      <p:ext uri="{BB962C8B-B14F-4D97-AF65-F5344CB8AC3E}">
        <p14:creationId xmlns:p14="http://schemas.microsoft.com/office/powerpoint/2010/main" val="275130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43B56B-DD63-40AB-85E1-E18901E1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9344E4-CB02-427C-9FF0-E06375167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20E33D0-A190-4F8A-9DB6-C531C95C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9144000" cy="6099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84E32E5-38F7-4677-8443-AA77DA241847}"/>
              </a:ext>
            </a:extLst>
          </p:cNvPr>
          <p:cNvSpPr txBox="1"/>
          <p:nvPr/>
        </p:nvSpPr>
        <p:spPr>
          <a:xfrm>
            <a:off x="333375" y="708841"/>
            <a:ext cx="8001000" cy="964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spc="-50">
                <a:latin typeface="+mj-lt"/>
                <a:ea typeface="+mj-ea"/>
                <a:cs typeface="+mj-cs"/>
              </a:rPr>
              <a:t>https://vakcinacia.nczisk.sk/registracia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83B2826-A074-47A4-877C-6EF5AE598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7" t="3888" r="2604" b="5185"/>
          <a:stretch/>
        </p:blipFill>
        <p:spPr>
          <a:xfrm>
            <a:off x="333375" y="1847143"/>
            <a:ext cx="7981067" cy="45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87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EDC033-8DAA-4024-87F5-57430053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584A691-C497-4066-927B-4656019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9A6F3B-F0D9-4CB0-B8A1-B84B57852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20B68054-8A09-46F2-ACA5-915BB3C2D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" b="-1"/>
          <a:stretch/>
        </p:blipFill>
        <p:spPr>
          <a:xfrm>
            <a:off x="571498" y="758089"/>
            <a:ext cx="8021474" cy="534743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6ACBB25-D675-4E54-92BE-E4760074E01F}"/>
              </a:ext>
            </a:extLst>
          </p:cNvPr>
          <p:cNvSpPr txBox="1"/>
          <p:nvPr/>
        </p:nvSpPr>
        <p:spPr>
          <a:xfrm>
            <a:off x="771525" y="259097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Black" panose="020B0A04020102020204" pitchFamily="34" charset="0"/>
              </a:rPr>
              <a:t>Ďakujem za pozornosť!</a:t>
            </a:r>
          </a:p>
        </p:txBody>
      </p:sp>
    </p:spTree>
    <p:extLst>
      <p:ext uri="{BB962C8B-B14F-4D97-AF65-F5344CB8AC3E}">
        <p14:creationId xmlns:p14="http://schemas.microsoft.com/office/powerpoint/2010/main" val="361084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F3D67-16A8-4BD8-A8C5-690E1EF5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78" y="803529"/>
            <a:ext cx="6858000" cy="1344168"/>
          </a:xfrm>
        </p:spPr>
        <p:txBody>
          <a:bodyPr/>
          <a:lstStyle/>
          <a:p>
            <a:r>
              <a:rPr lang="sk-SK" dirty="0">
                <a:latin typeface="Arial Black" panose="020B0A04020102020204" pitchFamily="34" charset="0"/>
              </a:rPr>
              <a:t>Očkovanie a história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52889DC-7B49-4655-91A7-38B2EDEDB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371601"/>
            <a:ext cx="7848600" cy="48863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nfekčné choroby sprevádzajú ľudstvo od nepamäti</a:t>
            </a:r>
          </a:p>
          <a:p>
            <a:r>
              <a:rPr lang="sk-SK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konca 18. storočia boli okrem vojen a prírodných katastrof najčastejšou príčinou smrti</a:t>
            </a:r>
          </a:p>
          <a:p>
            <a:r>
              <a:rPr lang="sk-SK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Jedným z najväčších zdravotníckych úspechov minulého storočia je 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eradikácia</a:t>
            </a:r>
            <a:r>
              <a:rPr lang="sk-SK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čiže vykorenenie 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varioly</a:t>
            </a:r>
            <a:r>
              <a:rPr lang="sk-SK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(pravé kiahne)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85E551A-FD03-4331-8EDE-0AC6C85ABFB2}"/>
              </a:ext>
            </a:extLst>
          </p:cNvPr>
          <p:cNvSpPr txBox="1"/>
          <p:nvPr/>
        </p:nvSpPr>
        <p:spPr>
          <a:xfrm>
            <a:off x="5510403" y="6391276"/>
            <a:ext cx="279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EPIS-Epidemiologický informačný systém</a:t>
            </a:r>
          </a:p>
        </p:txBody>
      </p:sp>
    </p:spTree>
    <p:extLst>
      <p:ext uri="{BB962C8B-B14F-4D97-AF65-F5344CB8AC3E}">
        <p14:creationId xmlns:p14="http://schemas.microsoft.com/office/powerpoint/2010/main" val="157991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E2512D-E6F2-444B-946D-91E2985E1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62188"/>
            <a:ext cx="8201025" cy="4111561"/>
          </a:xfrm>
        </p:spPr>
        <p:txBody>
          <a:bodyPr>
            <a:noAutofit/>
          </a:bodyPr>
          <a:lstStyle/>
          <a:p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Kiahne existovali už v staroveku</a:t>
            </a:r>
          </a:p>
          <a:p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Epidémie </a:t>
            </a:r>
            <a:r>
              <a:rPr lang="sk-SK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varioly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 Európe vyvrcholili v 18. storočí keď na </a:t>
            </a:r>
            <a:r>
              <a:rPr lang="sk-SK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zomrelo asi 60 miliónov ľudí</a:t>
            </a:r>
          </a:p>
          <a:p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Veľkým krokom vpred v boji za likvidáciu </a:t>
            </a:r>
            <a:r>
              <a:rPr lang="sk-SK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varioly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bolo zavedenie ochranného očkovania vo väčšine vyspelých štátov</a:t>
            </a:r>
          </a:p>
          <a:p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1965 bol prijatý program celosvetovej </a:t>
            </a:r>
            <a:r>
              <a:rPr lang="sk-SK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eradikácie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varioly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1979 bola </a:t>
            </a:r>
            <a:r>
              <a:rPr lang="sk-SK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variola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vyhlásená za </a:t>
            </a:r>
            <a:r>
              <a:rPr lang="sk-SK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eradikovanú</a:t>
            </a:r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 celom svete </a:t>
            </a:r>
          </a:p>
          <a:p>
            <a:r>
              <a:rPr lang="sk-SK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1980 sa ustúpilo od povinného očkovania</a:t>
            </a:r>
          </a:p>
          <a:p>
            <a:r>
              <a:rPr lang="sk-SK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Eradikácia</a:t>
            </a:r>
            <a:r>
              <a:rPr lang="sk-SK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kiahní je konkrétnym príkladom účinnej medzinárodnej spolupráce v boji proti vážnym epidemickým chorobám. Dosiahla sa využitím vedeckých poznatkov a mobilizovaním vládnych a nevládnych organizácii pod vedením WHO</a:t>
            </a:r>
            <a:endParaRPr lang="sk-SK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6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1F5A29C-FFA7-4BC1-8BB9-326F08DD9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8" y="917575"/>
            <a:ext cx="6858000" cy="1344613"/>
          </a:xfrm>
        </p:spPr>
        <p:txBody>
          <a:bodyPr/>
          <a:lstStyle/>
          <a:p>
            <a:r>
              <a:rPr lang="sk-SK" dirty="0">
                <a:latin typeface="Arial Black" panose="020B0A04020102020204" pitchFamily="34" charset="0"/>
              </a:rPr>
              <a:t>Očkovanie a história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E9ADAE6-614A-41C4-9891-5CBAB736DF8F}"/>
              </a:ext>
            </a:extLst>
          </p:cNvPr>
          <p:cNvSpPr txBox="1"/>
          <p:nvPr/>
        </p:nvSpPr>
        <p:spPr>
          <a:xfrm>
            <a:off x="5510403" y="6391276"/>
            <a:ext cx="279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EPIS-Epidemiologický informačný systém</a:t>
            </a:r>
          </a:p>
        </p:txBody>
      </p:sp>
    </p:spTree>
    <p:extLst>
      <p:ext uri="{BB962C8B-B14F-4D97-AF65-F5344CB8AC3E}">
        <p14:creationId xmlns:p14="http://schemas.microsoft.com/office/powerpoint/2010/main" val="196802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FAB821-9F9F-415D-BC03-569C74EE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908304"/>
            <a:ext cx="7310628" cy="1344168"/>
          </a:xfrm>
        </p:spPr>
        <p:txBody>
          <a:bodyPr/>
          <a:lstStyle/>
          <a:p>
            <a:r>
              <a:rPr lang="sk-SK" dirty="0">
                <a:latin typeface="Arial Black" panose="020B0A04020102020204" pitchFamily="34" charset="0"/>
              </a:rPr>
              <a:t>Ako nás bráni imunitný systém pred infekciou?</a:t>
            </a:r>
          </a:p>
        </p:txBody>
      </p:sp>
      <p:pic>
        <p:nvPicPr>
          <p:cNvPr id="9" name="Obrázok 8" descr="Obrázok, na ktorom je text, vektorová grafika&#10;&#10;Automaticky generovaný popis">
            <a:extLst>
              <a:ext uri="{FF2B5EF4-FFF2-40B4-BE49-F238E27FC236}">
                <a16:creationId xmlns:a16="http://schemas.microsoft.com/office/drawing/2014/main" id="{53CA8685-46B3-44F4-AF8A-0CAD1DF34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6165" r="3444" b="5091"/>
          <a:stretch/>
        </p:blipFill>
        <p:spPr>
          <a:xfrm>
            <a:off x="76200" y="2512057"/>
            <a:ext cx="5081191" cy="3736343"/>
          </a:xfrm>
          <a:prstGeom prst="rect">
            <a:avLst/>
          </a:prstGeom>
        </p:spPr>
      </p:pic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D4812337-5E08-4881-9C41-EA1162688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5" b="12806"/>
          <a:stretch/>
        </p:blipFill>
        <p:spPr>
          <a:xfrm>
            <a:off x="4830173" y="2893057"/>
            <a:ext cx="4313827" cy="2250443"/>
          </a:xfrm>
        </p:spPr>
      </p:pic>
    </p:spTree>
    <p:extLst>
      <p:ext uri="{BB962C8B-B14F-4D97-AF65-F5344CB8AC3E}">
        <p14:creationId xmlns:p14="http://schemas.microsoft.com/office/powerpoint/2010/main" val="594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25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5" name="Rectangle 2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Freeform: Shape 31">
            <a:extLst>
              <a:ext uri="{FF2B5EF4-FFF2-40B4-BE49-F238E27FC236}">
                <a16:creationId xmlns:a16="http://schemas.microsoft.com/office/drawing/2014/main" id="{86D83120-1216-4F9D-BDFA-D1A593CB8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72499" cy="6309364"/>
          </a:xfrm>
          <a:custGeom>
            <a:avLst/>
            <a:gdLst>
              <a:gd name="connsiteX0" fmla="*/ 0 w 11429999"/>
              <a:gd name="connsiteY0" fmla="*/ 0 h 6309364"/>
              <a:gd name="connsiteX1" fmla="*/ 4065922 w 11429999"/>
              <a:gd name="connsiteY1" fmla="*/ 0 h 6309364"/>
              <a:gd name="connsiteX2" fmla="*/ 4065922 w 11429999"/>
              <a:gd name="connsiteY2" fmla="*/ 762001 h 6309364"/>
              <a:gd name="connsiteX3" fmla="*/ 11429999 w 11429999"/>
              <a:gd name="connsiteY3" fmla="*/ 762001 h 6309364"/>
              <a:gd name="connsiteX4" fmla="*/ 11429999 w 11429999"/>
              <a:gd name="connsiteY4" fmla="*/ 6309363 h 6309364"/>
              <a:gd name="connsiteX5" fmla="*/ 4065922 w 11429999"/>
              <a:gd name="connsiteY5" fmla="*/ 6309363 h 6309364"/>
              <a:gd name="connsiteX6" fmla="*/ 4065922 w 11429999"/>
              <a:gd name="connsiteY6" fmla="*/ 6309364 h 6309364"/>
              <a:gd name="connsiteX7" fmla="*/ 0 w 11429999"/>
              <a:gd name="connsiteY7" fmla="*/ 6309364 h 630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29999" h="6309364">
                <a:moveTo>
                  <a:pt x="0" y="0"/>
                </a:moveTo>
                <a:lnTo>
                  <a:pt x="4065922" y="0"/>
                </a:lnTo>
                <a:lnTo>
                  <a:pt x="4065922" y="762001"/>
                </a:lnTo>
                <a:lnTo>
                  <a:pt x="11429999" y="762001"/>
                </a:lnTo>
                <a:lnTo>
                  <a:pt x="11429999" y="6309363"/>
                </a:lnTo>
                <a:lnTo>
                  <a:pt x="4065922" y="6309363"/>
                </a:lnTo>
                <a:lnTo>
                  <a:pt x="4065922" y="6309364"/>
                </a:lnTo>
                <a:lnTo>
                  <a:pt x="0" y="630936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1BA6295-4874-4F98-ABE8-F5A50B38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523" y="974816"/>
            <a:ext cx="4380760" cy="1344613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36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Ako</a:t>
            </a:r>
            <a:r>
              <a:rPr lang="en-US" sz="36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6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nás</a:t>
            </a:r>
            <a:r>
              <a:rPr lang="en-US" sz="36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6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bráni</a:t>
            </a:r>
            <a:r>
              <a:rPr lang="en-US" sz="36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6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imunitný</a:t>
            </a:r>
            <a:r>
              <a:rPr lang="en-US" sz="36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6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systém</a:t>
            </a:r>
            <a:r>
              <a:rPr lang="en-US" sz="36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6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pred</a:t>
            </a:r>
            <a:r>
              <a:rPr lang="en-US" sz="36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600" kern="1200" spc="-50" baseline="0" dirty="0" err="1">
                <a:solidFill>
                  <a:schemeClr val="tx1"/>
                </a:solidFill>
                <a:latin typeface="Arial Black" panose="020B0A04020102020204" pitchFamily="34" charset="0"/>
              </a:rPr>
              <a:t>infekciou</a:t>
            </a:r>
            <a:r>
              <a:rPr lang="en-US" sz="3600" kern="1200" spc="-50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10" name="Obrázok 9" descr="Obrázok, na ktorom je text, koleso, ozubené koliesko&#10;&#10;Automaticky generovaný popis">
            <a:extLst>
              <a:ext uri="{FF2B5EF4-FFF2-40B4-BE49-F238E27FC236}">
                <a16:creationId xmlns:a16="http://schemas.microsoft.com/office/drawing/2014/main" id="{BF5FC32E-1081-4024-908C-82AEAFB41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3" y="3801104"/>
            <a:ext cx="2483408" cy="1444431"/>
          </a:xfrm>
          <a:prstGeom prst="rect">
            <a:avLst/>
          </a:prstGeo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0004D757-59E6-4599-97AF-4851F68E7F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5" y="2203799"/>
            <a:ext cx="2479311" cy="148758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B8868FDE-5667-412C-AE6A-D66C92B4F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0" y="5003716"/>
            <a:ext cx="1798151" cy="1579966"/>
          </a:xfrm>
          <a:prstGeom prst="rect">
            <a:avLst/>
          </a:prstGeom>
        </p:spPr>
      </p:pic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F45203BE-F5B4-4A7E-A567-80F673A4C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9411" y="2960427"/>
            <a:ext cx="4383825" cy="3125787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5000"/>
              </a:lnSpc>
            </a:pPr>
            <a:r>
              <a:rPr lang="en-US" sz="2200" b="1" dirty="0" err="1"/>
              <a:t>Makrofágy</a:t>
            </a:r>
            <a:r>
              <a:rPr lang="en-US" sz="2200" b="1" dirty="0"/>
              <a:t>: </a:t>
            </a:r>
            <a:r>
              <a:rPr lang="en-US" sz="2200" dirty="0"/>
              <a:t>„</a:t>
            </a:r>
            <a:r>
              <a:rPr lang="en-US" sz="2200" dirty="0" err="1"/>
              <a:t>jedia</a:t>
            </a:r>
            <a:r>
              <a:rPr lang="en-US" sz="2200" dirty="0"/>
              <a:t>“ </a:t>
            </a:r>
            <a:r>
              <a:rPr lang="en-US" sz="2200" dirty="0" err="1"/>
              <a:t>patogény</a:t>
            </a:r>
            <a:r>
              <a:rPr lang="en-US" sz="2200" dirty="0"/>
              <a:t> (</a:t>
            </a:r>
            <a:r>
              <a:rPr lang="en-US" sz="2200" dirty="0" err="1"/>
              <a:t>vírusy</a:t>
            </a:r>
            <a:r>
              <a:rPr lang="en-US" sz="2200" dirty="0"/>
              <a:t>, </a:t>
            </a:r>
            <a:r>
              <a:rPr lang="en-US" sz="2200" dirty="0" err="1"/>
              <a:t>baktérie</a:t>
            </a:r>
            <a:r>
              <a:rPr lang="en-US" sz="2200" dirty="0"/>
              <a:t>..</a:t>
            </a:r>
            <a:r>
              <a:rPr lang="en-US" sz="2200" dirty="0" err="1"/>
              <a:t>ect</a:t>
            </a:r>
            <a:r>
              <a:rPr lang="en-US" sz="2200" dirty="0"/>
              <a:t>.)</a:t>
            </a:r>
          </a:p>
          <a:p>
            <a:pPr defTabSz="914400">
              <a:lnSpc>
                <a:spcPct val="95000"/>
              </a:lnSpc>
            </a:pPr>
            <a:r>
              <a:rPr lang="en-US" sz="2200" b="1" dirty="0"/>
              <a:t>B </a:t>
            </a:r>
            <a:r>
              <a:rPr lang="en-US" sz="2200" b="1" dirty="0" err="1"/>
              <a:t>bunky</a:t>
            </a:r>
            <a:r>
              <a:rPr lang="en-US" sz="2200" b="1" dirty="0"/>
              <a:t> (</a:t>
            </a:r>
            <a:r>
              <a:rPr lang="en-US" sz="2200" b="1" dirty="0" err="1"/>
              <a:t>lymfocyty</a:t>
            </a:r>
            <a:r>
              <a:rPr lang="en-US" sz="2200" b="1" dirty="0"/>
              <a:t>): </a:t>
            </a:r>
            <a:r>
              <a:rPr lang="en-US" sz="2200" dirty="0" err="1"/>
              <a:t>vytvárajú</a:t>
            </a:r>
            <a:r>
              <a:rPr lang="en-US" sz="2200" dirty="0"/>
              <a:t> </a:t>
            </a:r>
            <a:r>
              <a:rPr lang="en-US" sz="2200" dirty="0" err="1"/>
              <a:t>protilátky</a:t>
            </a:r>
            <a:endParaRPr lang="en-US" sz="2200" dirty="0"/>
          </a:p>
          <a:p>
            <a:pPr defTabSz="914400">
              <a:lnSpc>
                <a:spcPct val="95000"/>
              </a:lnSpc>
            </a:pPr>
            <a:r>
              <a:rPr lang="en-US" sz="2200" b="1" dirty="0"/>
              <a:t>T </a:t>
            </a:r>
            <a:r>
              <a:rPr lang="en-US" sz="2200" b="1" dirty="0" err="1"/>
              <a:t>bunky</a:t>
            </a:r>
            <a:r>
              <a:rPr lang="en-US" sz="2200" b="1" dirty="0"/>
              <a:t>(</a:t>
            </a:r>
            <a:r>
              <a:rPr lang="en-US" sz="2200" b="1" dirty="0" err="1"/>
              <a:t>lymfocyty</a:t>
            </a:r>
            <a:r>
              <a:rPr lang="en-US" sz="2200" b="1" dirty="0"/>
              <a:t>): </a:t>
            </a:r>
            <a:r>
              <a:rPr lang="en-US" sz="2200" dirty="0" err="1"/>
              <a:t>napádajú</a:t>
            </a:r>
            <a:r>
              <a:rPr lang="en-US" sz="2200" dirty="0"/>
              <a:t> </a:t>
            </a:r>
            <a:r>
              <a:rPr lang="en-US" sz="2200" dirty="0" err="1"/>
              <a:t>infikované</a:t>
            </a:r>
            <a:r>
              <a:rPr lang="en-US" sz="2200" dirty="0"/>
              <a:t> </a:t>
            </a:r>
            <a:r>
              <a:rPr lang="en-US" sz="2200" dirty="0" err="1"/>
              <a:t>bunky</a:t>
            </a:r>
            <a:endParaRPr lang="en-US" sz="2200" dirty="0"/>
          </a:p>
          <a:p>
            <a:pPr marL="0" indent="0" defTabSz="914400">
              <a:lnSpc>
                <a:spcPct val="95000"/>
              </a:lnSpc>
              <a:buNone/>
            </a:pPr>
            <a:r>
              <a:rPr lang="en-US" sz="2200" dirty="0"/>
              <a:t>    </a:t>
            </a:r>
            <a:r>
              <a:rPr lang="en-US" sz="2200" dirty="0" err="1"/>
              <a:t>tvoria</a:t>
            </a:r>
            <a:r>
              <a:rPr lang="en-US" sz="2200" dirty="0"/>
              <a:t> “</a:t>
            </a:r>
            <a:r>
              <a:rPr lang="en-US" sz="2200" dirty="0" err="1"/>
              <a:t>pamäťové</a:t>
            </a:r>
            <a:r>
              <a:rPr lang="en-US" sz="2200" dirty="0"/>
              <a:t> </a:t>
            </a:r>
            <a:r>
              <a:rPr lang="en-US" sz="2200" dirty="0" err="1"/>
              <a:t>bunky</a:t>
            </a:r>
            <a:endParaRPr lang="en-US" sz="2200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71B70B28-5574-42B2-A191-64681720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1" b="1"/>
          <a:stretch/>
        </p:blipFill>
        <p:spPr>
          <a:xfrm>
            <a:off x="571501" y="428625"/>
            <a:ext cx="2428875" cy="1646404"/>
          </a:xfrm>
          <a:prstGeom prst="rect">
            <a:avLst/>
          </a:prstGeom>
        </p:spPr>
      </p:pic>
      <p:sp>
        <p:nvSpPr>
          <p:cNvPr id="27" name="BlokTextu 26">
            <a:extLst>
              <a:ext uri="{FF2B5EF4-FFF2-40B4-BE49-F238E27FC236}">
                <a16:creationId xmlns:a16="http://schemas.microsoft.com/office/drawing/2014/main" id="{0EF2B083-D8BB-46DC-B677-E369BA2A5610}"/>
              </a:ext>
            </a:extLst>
          </p:cNvPr>
          <p:cNvSpPr txBox="1"/>
          <p:nvPr/>
        </p:nvSpPr>
        <p:spPr>
          <a:xfrm>
            <a:off x="5981699" y="6453521"/>
            <a:ext cx="2428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CDC</a:t>
            </a:r>
          </a:p>
        </p:txBody>
      </p:sp>
    </p:spTree>
    <p:extLst>
      <p:ext uri="{BB962C8B-B14F-4D97-AF65-F5344CB8AC3E}">
        <p14:creationId xmlns:p14="http://schemas.microsoft.com/office/powerpoint/2010/main" val="13208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05B437B7-8977-4FCB-A046-84E7F8E2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72500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1B7684-6CE4-49C7-974C-80513F8C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265" y="1098804"/>
            <a:ext cx="3788988" cy="27969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800" spc="-50" dirty="0" err="1">
                <a:latin typeface="Arial Black" panose="020B0A04020102020204" pitchFamily="34" charset="0"/>
              </a:rPr>
              <a:t>Mechanizmus</a:t>
            </a:r>
            <a:r>
              <a:rPr lang="en-US" sz="3800" spc="-50" dirty="0">
                <a:latin typeface="Arial Black" panose="020B0A04020102020204" pitchFamily="34" charset="0"/>
              </a:rPr>
              <a:t> </a:t>
            </a:r>
            <a:r>
              <a:rPr lang="en-US" sz="3800" spc="-50" dirty="0" err="1">
                <a:latin typeface="Arial Black" panose="020B0A04020102020204" pitchFamily="34" charset="0"/>
              </a:rPr>
              <a:t>účinku</a:t>
            </a:r>
            <a:r>
              <a:rPr lang="en-US" sz="3800" spc="-50" dirty="0">
                <a:latin typeface="Arial Black" panose="020B0A04020102020204" pitchFamily="34" charset="0"/>
              </a:rPr>
              <a:t> mRNA </a:t>
            </a:r>
            <a:r>
              <a:rPr lang="en-US" sz="3800" spc="-50" dirty="0" err="1">
                <a:latin typeface="Arial Black" panose="020B0A04020102020204" pitchFamily="34" charset="0"/>
              </a:rPr>
              <a:t>vakcín</a:t>
            </a:r>
            <a:endParaRPr lang="en-US" sz="3800" spc="-50" dirty="0">
              <a:latin typeface="Arial Black" panose="020B0A04020102020204" pitchFamily="34" charset="0"/>
            </a:endParaRP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AC503CF8-2FA4-44B9-B2B7-6D9FDFA8C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"/>
          <a:stretch/>
        </p:blipFill>
        <p:spPr>
          <a:xfrm>
            <a:off x="199510" y="793943"/>
            <a:ext cx="4232227" cy="5644957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B90BFF9-32BA-44BC-A733-A364439F2FC5}"/>
              </a:ext>
            </a:extLst>
          </p:cNvPr>
          <p:cNvSpPr txBox="1"/>
          <p:nvPr/>
        </p:nvSpPr>
        <p:spPr>
          <a:xfrm>
            <a:off x="4572000" y="4129963"/>
            <a:ext cx="3929253" cy="2345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mRNA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nespôsobuje infekciu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nespôsobuje pozitivitu testu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nezasahuje do ľudského genómu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odovzdaní informácie ju bunka zničí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7300C694-5284-433E-983B-F1885102866A}"/>
              </a:ext>
            </a:extLst>
          </p:cNvPr>
          <p:cNvSpPr txBox="1"/>
          <p:nvPr/>
        </p:nvSpPr>
        <p:spPr>
          <a:xfrm>
            <a:off x="5981699" y="6453521"/>
            <a:ext cx="2428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MZSR, CDC, korona.gov.sk</a:t>
            </a:r>
          </a:p>
        </p:txBody>
      </p:sp>
    </p:spTree>
    <p:extLst>
      <p:ext uri="{BB962C8B-B14F-4D97-AF65-F5344CB8AC3E}">
        <p14:creationId xmlns:p14="http://schemas.microsoft.com/office/powerpoint/2010/main" val="1216747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05B437B7-8977-4FCB-A046-84E7F8E2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72500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1B7684-6CE4-49C7-974C-80513F8C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187" y="798976"/>
            <a:ext cx="4100190" cy="27969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800" spc="-50" dirty="0" err="1">
                <a:latin typeface="Arial Black" panose="020B0A04020102020204" pitchFamily="34" charset="0"/>
              </a:rPr>
              <a:t>Mechanizmus</a:t>
            </a:r>
            <a:r>
              <a:rPr lang="en-US" sz="3800" spc="-50" dirty="0">
                <a:latin typeface="Arial Black" panose="020B0A04020102020204" pitchFamily="34" charset="0"/>
              </a:rPr>
              <a:t> </a:t>
            </a:r>
            <a:r>
              <a:rPr lang="en-US" sz="3800" spc="-50" dirty="0" err="1">
                <a:latin typeface="Arial Black" panose="020B0A04020102020204" pitchFamily="34" charset="0"/>
              </a:rPr>
              <a:t>úči</a:t>
            </a:r>
            <a:r>
              <a:rPr lang="sk-SK" sz="3800" spc="-50" dirty="0" err="1">
                <a:latin typeface="Arial Black" panose="020B0A04020102020204" pitchFamily="34" charset="0"/>
              </a:rPr>
              <a:t>nku</a:t>
            </a:r>
            <a:r>
              <a:rPr lang="sk-SK" sz="3800" spc="-50" dirty="0">
                <a:latin typeface="Arial Black" panose="020B0A04020102020204" pitchFamily="34" charset="0"/>
              </a:rPr>
              <a:t> vektorovej vakcíny</a:t>
            </a:r>
            <a:endParaRPr lang="en-US" sz="3800" spc="-50" dirty="0">
              <a:latin typeface="Arial Black" panose="020B0A040201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279D644-9FCE-49A1-ADBA-3238549FF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1" y="689211"/>
            <a:ext cx="4181989" cy="5575985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C1BB1F68-3F14-4EBB-93C2-15B2118F3D97}"/>
              </a:ext>
            </a:extLst>
          </p:cNvPr>
          <p:cNvSpPr txBox="1"/>
          <p:nvPr/>
        </p:nvSpPr>
        <p:spPr>
          <a:xfrm>
            <a:off x="4391539" y="4142263"/>
            <a:ext cx="4466711" cy="18836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vakcína neobsahuje vírus COVID 19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inaktivovaný vírusový vektor nespôsobuje infekciu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nemení ľudskú DNA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E2A29A8-F0E2-42D6-8A6F-18F9E1679177}"/>
              </a:ext>
            </a:extLst>
          </p:cNvPr>
          <p:cNvSpPr txBox="1"/>
          <p:nvPr/>
        </p:nvSpPr>
        <p:spPr>
          <a:xfrm>
            <a:off x="5981699" y="6453521"/>
            <a:ext cx="2428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MZSR, CDC, korona.gov.sk</a:t>
            </a:r>
          </a:p>
        </p:txBody>
      </p:sp>
    </p:spTree>
    <p:extLst>
      <p:ext uri="{BB962C8B-B14F-4D97-AF65-F5344CB8AC3E}">
        <p14:creationId xmlns:p14="http://schemas.microsoft.com/office/powerpoint/2010/main" val="3310670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20E33D0-A190-4F8A-9DB6-C531C95C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 descr="Obrázok, na ktorom je text&#10;&#10;Automaticky generovaný popis">
            <a:extLst>
              <a:ext uri="{FF2B5EF4-FFF2-40B4-BE49-F238E27FC236}">
                <a16:creationId xmlns:a16="http://schemas.microsoft.com/office/drawing/2014/main" id="{4F894778-FD9F-406E-BF9E-74395423F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 r="-1" b="10918"/>
          <a:stretch/>
        </p:blipFill>
        <p:spPr>
          <a:xfrm>
            <a:off x="0" y="1638300"/>
            <a:ext cx="3058668" cy="4553702"/>
          </a:xfrm>
          <a:prstGeom prst="rect">
            <a:avLst/>
          </a:prstGeom>
        </p:spPr>
      </p:pic>
      <p:pic>
        <p:nvPicPr>
          <p:cNvPr id="7" name="Zástupný objekt pre obsah 6" descr="Obrázok, na ktorom je text&#10;&#10;Automaticky generovaný popis">
            <a:extLst>
              <a:ext uri="{FF2B5EF4-FFF2-40B4-BE49-F238E27FC236}">
                <a16:creationId xmlns:a16="http://schemas.microsoft.com/office/drawing/2014/main" id="{33DB3FBD-DF93-408D-B4B7-932DAD2B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4" r="3" b="10275"/>
          <a:stretch/>
        </p:blipFill>
        <p:spPr>
          <a:xfrm>
            <a:off x="3058668" y="1609725"/>
            <a:ext cx="3051810" cy="4551040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F409DF94-48D8-4A6E-A946-FF5E1C903491}"/>
              </a:ext>
            </a:extLst>
          </p:cNvPr>
          <p:cNvSpPr txBox="1"/>
          <p:nvPr/>
        </p:nvSpPr>
        <p:spPr>
          <a:xfrm>
            <a:off x="581025" y="665998"/>
            <a:ext cx="961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Arial Black" panose="020B0A04020102020204" pitchFamily="34" charset="0"/>
              </a:rPr>
              <a:t>Aktuálne používané </a:t>
            </a:r>
            <a:r>
              <a:rPr lang="sk-SK" sz="2400" dirty="0" err="1">
                <a:latin typeface="Arial Black" panose="020B0A04020102020204" pitchFamily="34" charset="0"/>
              </a:rPr>
              <a:t>mRNA</a:t>
            </a:r>
            <a:r>
              <a:rPr lang="sk-SK" sz="2400" dirty="0">
                <a:latin typeface="Arial Black" panose="020B0A04020102020204" pitchFamily="34" charset="0"/>
              </a:rPr>
              <a:t> vakcíny na Slovensku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B6B16DB7-E32E-4922-B8CE-837AEBFB1092}"/>
              </a:ext>
            </a:extLst>
          </p:cNvPr>
          <p:cNvSpPr txBox="1"/>
          <p:nvPr/>
        </p:nvSpPr>
        <p:spPr>
          <a:xfrm>
            <a:off x="1259682" y="6297096"/>
            <a:ext cx="4586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https://lapipette.com/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958AD478-A06B-4901-B027-C379A87FF532}"/>
              </a:ext>
            </a:extLst>
          </p:cNvPr>
          <p:cNvSpPr txBox="1"/>
          <p:nvPr/>
        </p:nvSpPr>
        <p:spPr>
          <a:xfrm>
            <a:off x="6667500" y="2363360"/>
            <a:ext cx="272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Black" panose="020B0A04020102020204" pitchFamily="34" charset="0"/>
              </a:rPr>
              <a:t>Nežiadúce účinky</a:t>
            </a:r>
          </a:p>
          <a:p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2703AEC7-BBB3-4805-B6F7-75686F4DF009}"/>
              </a:ext>
            </a:extLst>
          </p:cNvPr>
          <p:cNvSpPr txBox="1"/>
          <p:nvPr/>
        </p:nvSpPr>
        <p:spPr>
          <a:xfrm>
            <a:off x="7548563" y="3009691"/>
            <a:ext cx="161372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dirty="0"/>
              <a:t>Bolesť</a:t>
            </a:r>
          </a:p>
          <a:p>
            <a:r>
              <a:rPr lang="sk-SK" dirty="0"/>
              <a:t>Začervenanie </a:t>
            </a:r>
          </a:p>
          <a:p>
            <a:r>
              <a:rPr lang="sk-SK" dirty="0"/>
              <a:t>Opuch</a:t>
            </a:r>
          </a:p>
        </p:txBody>
      </p:sp>
      <p:pic>
        <p:nvPicPr>
          <p:cNvPr id="21" name="Obrázok 20" descr="Obrázok, na ktorom je ClipArt&#10;&#10;Automaticky generovaný popis">
            <a:extLst>
              <a:ext uri="{FF2B5EF4-FFF2-40B4-BE49-F238E27FC236}">
                <a16:creationId xmlns:a16="http://schemas.microsoft.com/office/drawing/2014/main" id="{7DCDC127-8E44-4670-8463-E049B58AF7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6444"/>
          <a:stretch/>
        </p:blipFill>
        <p:spPr>
          <a:xfrm>
            <a:off x="6305550" y="4565619"/>
            <a:ext cx="1152525" cy="1277429"/>
          </a:xfrm>
          <a:prstGeom prst="rect">
            <a:avLst/>
          </a:prstGeom>
        </p:spPr>
      </p:pic>
      <p:pic>
        <p:nvPicPr>
          <p:cNvPr id="28" name="Obrázok 27" descr="Obrázok, na ktorom je spodky&#10;&#10;Automaticky generovaný popis">
            <a:extLst>
              <a:ext uri="{FF2B5EF4-FFF2-40B4-BE49-F238E27FC236}">
                <a16:creationId xmlns:a16="http://schemas.microsoft.com/office/drawing/2014/main" id="{EC1EF8B2-C617-4013-9767-6521B2308C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r="13158"/>
          <a:stretch/>
        </p:blipFill>
        <p:spPr>
          <a:xfrm>
            <a:off x="6110478" y="3009691"/>
            <a:ext cx="1285875" cy="988219"/>
          </a:xfrm>
          <a:prstGeom prst="rect">
            <a:avLst/>
          </a:prstGeom>
        </p:spPr>
      </p:pic>
      <p:sp>
        <p:nvSpPr>
          <p:cNvPr id="30" name="BlokTextu 29">
            <a:extLst>
              <a:ext uri="{FF2B5EF4-FFF2-40B4-BE49-F238E27FC236}">
                <a16:creationId xmlns:a16="http://schemas.microsoft.com/office/drawing/2014/main" id="{61528263-3968-45E9-BA27-3D5B43A8BC01}"/>
              </a:ext>
            </a:extLst>
          </p:cNvPr>
          <p:cNvSpPr txBox="1"/>
          <p:nvPr/>
        </p:nvSpPr>
        <p:spPr>
          <a:xfrm>
            <a:off x="7653147" y="4499724"/>
            <a:ext cx="1515999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/>
              <a:t>Únava</a:t>
            </a:r>
          </a:p>
          <a:p>
            <a:r>
              <a:rPr lang="sk-SK" dirty="0"/>
              <a:t>Bolesť hlavy</a:t>
            </a:r>
          </a:p>
          <a:p>
            <a:r>
              <a:rPr lang="sk-SK" dirty="0"/>
              <a:t>Bolesti svalov</a:t>
            </a:r>
          </a:p>
          <a:p>
            <a:r>
              <a:rPr lang="sk-SK" dirty="0"/>
              <a:t>Teplota</a:t>
            </a:r>
          </a:p>
          <a:p>
            <a:r>
              <a:rPr lang="sk-SK" dirty="0"/>
              <a:t>Triaška</a:t>
            </a:r>
          </a:p>
          <a:p>
            <a:r>
              <a:rPr lang="sk-SK" dirty="0"/>
              <a:t>Nauzea</a:t>
            </a: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F9455FA5-C5C0-416B-A652-FA28669F3BDB}"/>
              </a:ext>
            </a:extLst>
          </p:cNvPr>
          <p:cNvSpPr txBox="1"/>
          <p:nvPr/>
        </p:nvSpPr>
        <p:spPr>
          <a:xfrm>
            <a:off x="1154765" y="1755824"/>
            <a:ext cx="145494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b="1" dirty="0"/>
              <a:t>Od 16 rokov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7DA6D3A9-D476-4619-888C-A99C24C25B93}"/>
              </a:ext>
            </a:extLst>
          </p:cNvPr>
          <p:cNvSpPr txBox="1"/>
          <p:nvPr/>
        </p:nvSpPr>
        <p:spPr>
          <a:xfrm>
            <a:off x="5248275" y="6588930"/>
            <a:ext cx="67294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https://www.sukl.sk/buxus/docs/COMIRNATY_PIL_Pacienti.pdf</a:t>
            </a:r>
          </a:p>
        </p:txBody>
      </p:sp>
    </p:spTree>
    <p:extLst>
      <p:ext uri="{BB962C8B-B14F-4D97-AF65-F5344CB8AC3E}">
        <p14:creationId xmlns:p14="http://schemas.microsoft.com/office/powerpoint/2010/main" val="322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 animBg="1"/>
      <p:bldP spid="30" grpId="0" animBg="1"/>
    </p:bldLst>
  </p:timing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556</Words>
  <Application>Microsoft Office PowerPoint</Application>
  <PresentationFormat>Prezentácia na obrazovke (4:3)</PresentationFormat>
  <Paragraphs>92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30" baseType="lpstr">
      <vt:lpstr>Aharoni</vt:lpstr>
      <vt:lpstr>Arial</vt:lpstr>
      <vt:lpstr>Arial Black</vt:lpstr>
      <vt:lpstr>Avenir Next LT Pro</vt:lpstr>
      <vt:lpstr>Times New Roman</vt:lpstr>
      <vt:lpstr>Verdana</vt:lpstr>
      <vt:lpstr>Wingdings</vt:lpstr>
      <vt:lpstr>PrismaticVTI</vt:lpstr>
      <vt:lpstr>Očkovanie na COVID-19</vt:lpstr>
      <vt:lpstr>Prezentácia programu PowerPoint</vt:lpstr>
      <vt:lpstr>Očkovanie a história</vt:lpstr>
      <vt:lpstr>Očkovanie a história</vt:lpstr>
      <vt:lpstr>Ako nás bráni imunitný systém pred infekciou?</vt:lpstr>
      <vt:lpstr>Ako nás bráni imunitný systém pred infekciou?</vt:lpstr>
      <vt:lpstr>Mechanizmus účinku mRNA vakcín</vt:lpstr>
      <vt:lpstr>Mechanizmus účinku vektorovej vakcíny</vt:lpstr>
      <vt:lpstr>Prezentácia programu PowerPoint</vt:lpstr>
      <vt:lpstr>Aktuálne používaná vektorová vakcína v SR a vakcíny, ktoré očakávame</vt:lpstr>
      <vt:lpstr>Nežiadúce účinky vektorovej/oxfordskej vakcíny </vt:lpstr>
      <vt:lpstr>Porovnanie Pfizer vs AstraZeneca</vt:lpstr>
      <vt:lpstr>Koľko času sme potrebovali?</vt:lpstr>
      <vt:lpstr>Zriedkavé ochorenia a vakcinácia</vt:lpstr>
      <vt:lpstr>Zriedkavé ochorenia a vakcinácia</vt:lpstr>
      <vt:lpstr>Zriedkavé ochorenia a vakcinácia</vt:lpstr>
      <vt:lpstr>Zriedkavé ochorenia a vakcinácia</vt:lpstr>
      <vt:lpstr>Ako sa prihlásiť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Očkovanie na COVID-19</dc:title>
  <dc:creator>katarína Juríčková</dc:creator>
  <cp:lastModifiedBy>katarína Juríčková</cp:lastModifiedBy>
  <cp:revision>50</cp:revision>
  <dcterms:created xsi:type="dcterms:W3CDTF">2021-03-21T03:22:26Z</dcterms:created>
  <dcterms:modified xsi:type="dcterms:W3CDTF">2021-03-24T15:32:00Z</dcterms:modified>
</cp:coreProperties>
</file>